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9DACA"/>
          </a:solidFill>
        </a:fill>
      </a:tcStyle>
    </a:wholeTbl>
    <a:band2H>
      <a:tcTxStyle/>
      <a:tcStyle>
        <a:tcBdr/>
        <a:fill>
          <a:solidFill>
            <a:srgbClr val="F4ED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2D4"/>
          </a:solidFill>
        </a:fill>
      </a:tcStyle>
    </a:wholeTbl>
    <a:band2H>
      <a:tcTxStyle/>
      <a:tcStyle>
        <a:tcBdr/>
        <a:fill>
          <a:solidFill>
            <a:srgbClr val="E9EAEB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>
      <p:cViewPr varScale="1">
        <p:scale>
          <a:sx n="97" d="100"/>
          <a:sy n="97" d="100"/>
        </p:scale>
        <p:origin x="208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2.png>
</file>

<file path=ppt/media/image3.png>
</file>

<file path=ppt/media/image4.png>
</file>

<file path=ppt/media/image5.pn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One-Content Slide-1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350"/>
            <a:ext cx="12196288" cy="1494046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xfrm>
            <a:off x="2250582" y="602984"/>
            <a:ext cx="8132941" cy="530491"/>
          </a:xfrm>
          <a:prstGeom prst="rect">
            <a:avLst/>
          </a:prstGeom>
        </p:spPr>
        <p:txBody>
          <a:bodyPr anchor="t"/>
          <a:lstStyle>
            <a:lvl1pPr algn="l">
              <a:defRPr sz="3000" b="1"/>
            </a:lvl1pPr>
          </a:lstStyle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45404" y="1632494"/>
            <a:ext cx="8138119" cy="42189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500"/>
              </a:spcBef>
              <a:buSzTx/>
              <a:buFontTx/>
              <a:buNone/>
              <a:defRPr sz="2400">
                <a:solidFill>
                  <a:srgbClr val="3E4358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indent="457200">
              <a:spcBef>
                <a:spcPts val="500"/>
              </a:spcBef>
              <a:buSzTx/>
              <a:buFontTx/>
              <a:buNone/>
              <a:defRPr sz="2400">
                <a:solidFill>
                  <a:srgbClr val="3E4358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indent="914400">
              <a:spcBef>
                <a:spcPts val="500"/>
              </a:spcBef>
              <a:buSzTx/>
              <a:buFontTx/>
              <a:buNone/>
              <a:defRPr sz="2400">
                <a:solidFill>
                  <a:srgbClr val="3E4358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indent="1371600">
              <a:spcBef>
                <a:spcPts val="500"/>
              </a:spcBef>
              <a:buSzTx/>
              <a:buFontTx/>
              <a:buNone/>
              <a:defRPr sz="2400">
                <a:solidFill>
                  <a:srgbClr val="3E4358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indent="1828800">
              <a:spcBef>
                <a:spcPts val="500"/>
              </a:spcBef>
              <a:buSzTx/>
              <a:buFontTx/>
              <a:buNone/>
              <a:defRPr sz="2400">
                <a:solidFill>
                  <a:srgbClr val="3E4358"/>
                </a:solidFill>
                <a:latin typeface="Rockwell"/>
                <a:ea typeface="Rockwell"/>
                <a:cs typeface="Rockwell"/>
                <a:sym typeface="Rockwel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Body Text"/>
          <p:cNvSpPr>
            <a:spLocks noGrp="1"/>
          </p:cNvSpPr>
          <p:nvPr>
            <p:ph type="body" sz="half" idx="13"/>
          </p:nvPr>
        </p:nvSpPr>
        <p:spPr>
          <a:xfrm>
            <a:off x="2251287" y="2217739"/>
            <a:ext cx="8132234" cy="3411538"/>
          </a:xfrm>
          <a:prstGeom prst="rect">
            <a:avLst/>
          </a:prstGeom>
        </p:spPr>
        <p:txBody>
          <a:bodyPr lIns="0" tIns="0" rIns="0" bIns="0"/>
          <a:lstStyle/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25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1619" y="5994337"/>
            <a:ext cx="2800866" cy="512142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One-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350"/>
            <a:ext cx="12196288" cy="1494046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Title Text"/>
          <p:cNvSpPr txBox="1">
            <a:spLocks noGrp="1"/>
          </p:cNvSpPr>
          <p:nvPr>
            <p:ph type="title"/>
          </p:nvPr>
        </p:nvSpPr>
        <p:spPr>
          <a:xfrm>
            <a:off x="2250582" y="602984"/>
            <a:ext cx="8132941" cy="530491"/>
          </a:xfrm>
          <a:prstGeom prst="rect">
            <a:avLst/>
          </a:prstGeom>
        </p:spPr>
        <p:txBody>
          <a:bodyPr anchor="t"/>
          <a:lstStyle>
            <a:lvl1pPr algn="l">
              <a:defRPr sz="3000" b="1"/>
            </a:lvl1pPr>
          </a:lstStyle>
          <a:p>
            <a:r>
              <a:t>Title Text</a:t>
            </a:r>
          </a:p>
        </p:txBody>
      </p:sp>
      <p:pic>
        <p:nvPicPr>
          <p:cNvPr id="35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1619" y="5994337"/>
            <a:ext cx="2800866" cy="512142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One-Empt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350"/>
            <a:ext cx="12196288" cy="14940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1619" y="5994337"/>
            <a:ext cx="2800866" cy="512142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40776" y="3191608"/>
            <a:ext cx="4765432" cy="1505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Title"/>
          <p:cNvSpPr txBox="1"/>
          <p:nvPr/>
        </p:nvSpPr>
        <p:spPr>
          <a:xfrm>
            <a:off x="940777" y="2307143"/>
            <a:ext cx="4765431" cy="10108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defRPr sz="4000" b="1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pPr>
            <a:r>
              <a:t>Data Science</a:t>
            </a:r>
            <a:br/>
            <a:r>
              <a:rPr sz="3200" b="0"/>
              <a:t>Data Engineering I</a:t>
            </a:r>
          </a:p>
        </p:txBody>
      </p:sp>
      <p:pic>
        <p:nvPicPr>
          <p:cNvPr id="4" name="Picture 12" descr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95539" y="5522950"/>
            <a:ext cx="5898436" cy="1078572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Rockwell"/>
          <a:ea typeface="Rockwell"/>
          <a:cs typeface="Rockwell"/>
          <a:sym typeface="Rockwell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Rockwell"/>
          <a:ea typeface="Rockwell"/>
          <a:cs typeface="Rockwell"/>
          <a:sym typeface="Rockwell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Rockwell"/>
          <a:ea typeface="Rockwell"/>
          <a:cs typeface="Rockwell"/>
          <a:sym typeface="Rockwell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Rockwell"/>
          <a:ea typeface="Rockwell"/>
          <a:cs typeface="Rockwell"/>
          <a:sym typeface="Rockwell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Rockwell"/>
          <a:ea typeface="Rockwell"/>
          <a:cs typeface="Rockwell"/>
          <a:sym typeface="Rockwell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Rockwell"/>
          <a:ea typeface="Rockwell"/>
          <a:cs typeface="Rockwell"/>
          <a:sym typeface="Rockwell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Rockwell"/>
          <a:ea typeface="Rockwell"/>
          <a:cs typeface="Rockwell"/>
          <a:sym typeface="Rockwell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Rockwell"/>
          <a:ea typeface="Rockwell"/>
          <a:cs typeface="Rockwell"/>
          <a:sym typeface="Rockwell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rgbClr val="FFFFFF"/>
          </a:solidFill>
          <a:uFillTx/>
          <a:latin typeface="Rockwell"/>
          <a:ea typeface="Rockwell"/>
          <a:cs typeface="Rockwell"/>
          <a:sym typeface="Rockwell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"/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"/>
          <p:cNvSpPr txBox="1">
            <a:spLocks noGrp="1"/>
          </p:cNvSpPr>
          <p:nvPr>
            <p:ph type="title"/>
          </p:nvPr>
        </p:nvSpPr>
        <p:spPr>
          <a:xfrm>
            <a:off x="942975" y="3076575"/>
            <a:ext cx="4752975" cy="1623445"/>
          </a:xfrm>
          <a:prstGeom prst="rect">
            <a:avLst/>
          </a:prstGeom>
        </p:spPr>
        <p:txBody>
          <a:bodyPr/>
          <a:lstStyle/>
          <a:p>
            <a:r>
              <a:t>What is data?</a:t>
            </a:r>
          </a:p>
        </p:txBody>
      </p:sp>
      <p:sp>
        <p:nvSpPr>
          <p:cNvPr id="55" name="Footer"/>
          <p:cNvSpPr txBox="1">
            <a:spLocks noGrp="1"/>
          </p:cNvSpPr>
          <p:nvPr>
            <p:ph type="body" sz="quarter" idx="4294967295"/>
          </p:nvPr>
        </p:nvSpPr>
        <p:spPr>
          <a:xfrm>
            <a:off x="-1" y="6371914"/>
            <a:ext cx="3521959" cy="48608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spcBef>
                <a:spcPts val="300"/>
              </a:spcBef>
              <a:buSzTx/>
              <a:buNone/>
              <a:defRPr sz="1500">
                <a:solidFill>
                  <a:srgbClr val="FFFFFF"/>
                </a:solidFill>
              </a:defRPr>
            </a:lvl1pPr>
          </a:lstStyle>
          <a:p>
            <a:r>
              <a:t>Copyright McGraw Hill, Rosen, Discrete Mathematics and its Applications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80940" y="5546761"/>
            <a:ext cx="3963083" cy="1136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5" name="CSV Fi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CSV Files</a:t>
            </a:r>
          </a:p>
        </p:txBody>
      </p:sp>
      <p:sp>
        <p:nvSpPr>
          <p:cNvPr id="106" name="Body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Body Text"/>
          <p:cNvSpPr>
            <a:spLocks noGrp="1"/>
          </p:cNvSpPr>
          <p:nvPr>
            <p:ph type="body" idx="13"/>
          </p:nvPr>
        </p:nvSpPr>
        <p:spPr>
          <a:xfrm>
            <a:off x="1108287" y="2217739"/>
            <a:ext cx="3874327" cy="34115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Typically refers to any delimited text file (e.g., comma, tab, space)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Values containing commas can be enclosed in quotes to delineate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Python has built in methods to parse csv files. We will use Pandas—a Python library for data analysis</a:t>
            </a:r>
          </a:p>
        </p:txBody>
      </p:sp>
      <p:pic>
        <p:nvPicPr>
          <p:cNvPr id="10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3133" y="1975578"/>
            <a:ext cx="5637538" cy="44477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9" name="Picture 4" descr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19" y="5994337"/>
            <a:ext cx="2800866" cy="5121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80940" y="5546761"/>
            <a:ext cx="3963083" cy="1136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2" name="XML/HTML Fi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XML/HTML Files</a:t>
            </a:r>
          </a:p>
        </p:txBody>
      </p:sp>
      <p:sp>
        <p:nvSpPr>
          <p:cNvPr id="113" name="Body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Body Text"/>
          <p:cNvSpPr>
            <a:spLocks noGrp="1"/>
          </p:cNvSpPr>
          <p:nvPr>
            <p:ph type="body" idx="13"/>
          </p:nvPr>
        </p:nvSpPr>
        <p:spPr>
          <a:xfrm>
            <a:off x="1108287" y="2217739"/>
            <a:ext cx="3859550" cy="34115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The main format for the web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XML files contain hierarchical content delineated by tags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HTML is syntactically like XML, but sometimes tags are not closed and tags are primarily used to describe appearance of page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There are a number of Python parsers for XML/HTML. We will use the BeautifulSoup library.</a:t>
            </a:r>
          </a:p>
        </p:txBody>
      </p:sp>
      <p:pic>
        <p:nvPicPr>
          <p:cNvPr id="115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19" y="5994337"/>
            <a:ext cx="2800866" cy="5121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794" y="2299407"/>
            <a:ext cx="6539796" cy="32546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80940" y="5546761"/>
            <a:ext cx="3963083" cy="1136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9" name="JSON Fi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JSON Files</a:t>
            </a:r>
          </a:p>
        </p:txBody>
      </p:sp>
      <p:sp>
        <p:nvSpPr>
          <p:cNvPr id="120" name="Body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1" name="Body Text"/>
          <p:cNvSpPr>
            <a:spLocks noGrp="1"/>
          </p:cNvSpPr>
          <p:nvPr>
            <p:ph type="body" idx="13"/>
          </p:nvPr>
        </p:nvSpPr>
        <p:spPr>
          <a:xfrm>
            <a:off x="1362287" y="2217739"/>
            <a:ext cx="3874327" cy="34115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JSON originated as a way of encapsulating Javascript objects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JSON data looks much like a dictionary in Python, with keys and value stores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Python has built in methods to parse JSON, but Pandas can also be used to read and parse JSON</a:t>
            </a:r>
          </a:p>
        </p:txBody>
      </p:sp>
      <p:pic>
        <p:nvPicPr>
          <p:cNvPr id="122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19" y="5994337"/>
            <a:ext cx="2800866" cy="5121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Image" descr="Image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975942" y="1645032"/>
            <a:ext cx="4787210" cy="51006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80940" y="5546761"/>
            <a:ext cx="3963083" cy="1136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6" name="JSON Fi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JSON Files</a:t>
            </a:r>
          </a:p>
        </p:txBody>
      </p:sp>
      <p:sp>
        <p:nvSpPr>
          <p:cNvPr id="127" name="Body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Body Text"/>
          <p:cNvSpPr>
            <a:spLocks noGrp="1"/>
          </p:cNvSpPr>
          <p:nvPr>
            <p:ph type="body" idx="13"/>
          </p:nvPr>
        </p:nvSpPr>
        <p:spPr>
          <a:xfrm>
            <a:off x="1362287" y="2217739"/>
            <a:ext cx="3874327" cy="34115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JSON originated as a way of encapsulating Javascript objects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JSON data looks much like a dictionary in Python, with keys and value stores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Python has built in methods to parse JSON, but Pandas can also be used to read and parse JSON</a:t>
            </a:r>
          </a:p>
        </p:txBody>
      </p:sp>
      <p:pic>
        <p:nvPicPr>
          <p:cNvPr id="129" name="Picture 4" descr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619" y="5994337"/>
            <a:ext cx="2800866" cy="5121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Image" descr="Image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975942" y="1645032"/>
            <a:ext cx="4787210" cy="51006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droppedImage.pdf" descr="droppedImage.pd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485019" y="2389097"/>
            <a:ext cx="6344569" cy="3924476"/>
          </a:xfrm>
          <a:prstGeom prst="rect">
            <a:avLst/>
          </a:prstGeom>
          <a:ln w="12700">
            <a:miter lim="400000"/>
          </a:ln>
        </p:spPr>
      </p:pic>
      <p:sp>
        <p:nvSpPr>
          <p:cNvPr id="58" name="Rectangl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80940" y="5546761"/>
            <a:ext cx="3963082" cy="1136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59" name="First step: obtain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First step: obtain data</a:t>
            </a:r>
          </a:p>
        </p:txBody>
      </p:sp>
      <p:pic>
        <p:nvPicPr>
          <p:cNvPr id="60" name="Image" descr="Image"/>
          <p:cNvPicPr>
            <a:picLocks noChangeAspect="1"/>
          </p:cNvPicPr>
          <p:nvPr/>
        </p:nvPicPr>
        <p:blipFill>
          <a:blip r:embed="rId3"/>
          <a:srcRect r="10692"/>
          <a:stretch>
            <a:fillRect/>
          </a:stretch>
        </p:blipFill>
        <p:spPr>
          <a:xfrm>
            <a:off x="132863" y="1501089"/>
            <a:ext cx="5095925" cy="5700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Picture 4" descr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1619" y="5994337"/>
            <a:ext cx="2800866" cy="512142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Circle" descr="A circle around data."/>
          <p:cNvSpPr/>
          <p:nvPr/>
        </p:nvSpPr>
        <p:spPr>
          <a:xfrm>
            <a:off x="5499099" y="4744762"/>
            <a:ext cx="1270001" cy="1270001"/>
          </a:xfrm>
          <a:prstGeom prst="ellipse">
            <a:avLst/>
          </a:prstGeom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What is data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data?</a:t>
            </a:r>
          </a:p>
        </p:txBody>
      </p:sp>
      <p:sp>
        <p:nvSpPr>
          <p:cNvPr id="65" name="Body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6" name="Body Text"/>
          <p:cNvSpPr>
            <a:spLocks noGrp="1"/>
          </p:cNvSpPr>
          <p:nvPr>
            <p:ph type="body" idx="13"/>
          </p:nvPr>
        </p:nvSpPr>
        <p:spPr>
          <a:xfrm>
            <a:off x="854287" y="2217739"/>
            <a:ext cx="8132234" cy="34115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Collection of entities and their attributes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Rockwell"/>
                <a:ea typeface="Rockwell"/>
                <a:cs typeface="Rockwell"/>
                <a:sym typeface="Rockwell"/>
              </a:rPr>
              <a:t>Attribute</a:t>
            </a:r>
            <a:r>
              <a:t>: property or characteristic </a:t>
            </a:r>
            <a:br/>
            <a:r>
              <a:t>of an entity (e.g., eye color, temperature)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rPr>
                <a:latin typeface="Rockwell"/>
                <a:ea typeface="Rockwell"/>
                <a:cs typeface="Rockwell"/>
                <a:sym typeface="Rockwell"/>
              </a:rPr>
              <a:t>Entity</a:t>
            </a:r>
            <a:r>
              <a:t>: collection of attributes </a:t>
            </a:r>
            <a:br/>
            <a:r>
              <a:t>Aka: record, point, case, sample, </a:t>
            </a:r>
            <a:br/>
            <a:r>
              <a:t>object, or instance. </a:t>
            </a:r>
          </a:p>
        </p:txBody>
      </p:sp>
      <p:sp>
        <p:nvSpPr>
          <p:cNvPr id="67" name="Line" descr="A bracket above the titles in a table, labled Attributes"/>
          <p:cNvSpPr/>
          <p:nvPr/>
        </p:nvSpPr>
        <p:spPr>
          <a:xfrm rot="5400000">
            <a:off x="8606197" y="-161400"/>
            <a:ext cx="197842" cy="5259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5635" y="0"/>
                  <a:pt x="10800" y="806"/>
                  <a:pt x="10800" y="1800"/>
                </a:cubicBezTo>
                <a:lnTo>
                  <a:pt x="10800" y="9000"/>
                </a:lnTo>
                <a:cubicBezTo>
                  <a:pt x="10800" y="9994"/>
                  <a:pt x="5965" y="10800"/>
                  <a:pt x="0" y="10800"/>
                </a:cubicBezTo>
                <a:cubicBezTo>
                  <a:pt x="5965" y="10800"/>
                  <a:pt x="10800" y="11606"/>
                  <a:pt x="10800" y="12600"/>
                </a:cubicBezTo>
                <a:lnTo>
                  <a:pt x="10800" y="19800"/>
                </a:lnTo>
                <a:cubicBezTo>
                  <a:pt x="10800" y="20794"/>
                  <a:pt x="15635" y="21600"/>
                  <a:pt x="21600" y="21600"/>
                </a:cubicBezTo>
              </a:path>
            </a:pathLst>
          </a:custGeom>
          <a:ln w="12700">
            <a:solidFill>
              <a:srgbClr val="000000"/>
            </a:solidFill>
            <a:miter lim="400000"/>
          </a:ln>
        </p:spPr>
        <p:txBody>
          <a:bodyPr tIns="91439" bIns="91439" anchor="ctr"/>
          <a:lstStyle/>
          <a:p>
            <a:pPr algn="ctr" defTabSz="822960">
              <a:defRPr sz="5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68" name="Attributes"/>
          <p:cNvSpPr txBox="1"/>
          <p:nvPr/>
        </p:nvSpPr>
        <p:spPr>
          <a:xfrm>
            <a:off x="7242078" y="1681412"/>
            <a:ext cx="2926080" cy="754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tIns="91439" bIns="91439" anchor="b">
            <a:spAutoFit/>
          </a:bodyPr>
          <a:lstStyle>
            <a:lvl1pPr algn="ctr" defTabSz="822960">
              <a:spcBef>
                <a:spcPts val="2300"/>
              </a:spcBef>
              <a:buClr>
                <a:srgbClr val="FF2600"/>
              </a:buClr>
              <a:buFont typeface="Arial"/>
              <a:defRPr b="1">
                <a:solidFill>
                  <a:schemeClr val="accent3">
                    <a:lumOff val="-7960"/>
                  </a:schemeClr>
                </a:solidFill>
                <a:uFill>
                  <a:solidFill>
                    <a:srgbClr val="FF2600"/>
                  </a:solidFill>
                </a:uFill>
                <a:latin typeface="Rockwell"/>
                <a:ea typeface="Rockwell"/>
                <a:cs typeface="Rockwell"/>
                <a:sym typeface="Rockwell"/>
              </a:defRPr>
            </a:lvl1pPr>
          </a:lstStyle>
          <a:p>
            <a:r>
              <a:t>Attributes</a:t>
            </a:r>
          </a:p>
        </p:txBody>
      </p:sp>
      <p:sp>
        <p:nvSpPr>
          <p:cNvPr id="69" name="Line" descr="A line to the left of the table labeled entities"/>
          <p:cNvSpPr/>
          <p:nvPr/>
        </p:nvSpPr>
        <p:spPr>
          <a:xfrm>
            <a:off x="5694831" y="2626650"/>
            <a:ext cx="294338" cy="32650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5635" y="0"/>
                  <a:pt x="10800" y="806"/>
                  <a:pt x="10800" y="1800"/>
                </a:cubicBezTo>
                <a:lnTo>
                  <a:pt x="10800" y="9000"/>
                </a:lnTo>
                <a:cubicBezTo>
                  <a:pt x="10800" y="9994"/>
                  <a:pt x="5965" y="10800"/>
                  <a:pt x="0" y="10800"/>
                </a:cubicBezTo>
                <a:cubicBezTo>
                  <a:pt x="5965" y="10800"/>
                  <a:pt x="10800" y="11606"/>
                  <a:pt x="10800" y="12600"/>
                </a:cubicBezTo>
                <a:lnTo>
                  <a:pt x="10800" y="19800"/>
                </a:lnTo>
                <a:cubicBezTo>
                  <a:pt x="10800" y="20794"/>
                  <a:pt x="15635" y="21600"/>
                  <a:pt x="21600" y="21600"/>
                </a:cubicBezTo>
              </a:path>
            </a:pathLst>
          </a:custGeom>
          <a:ln w="12700">
            <a:solidFill>
              <a:srgbClr val="000000"/>
            </a:solidFill>
            <a:miter lim="400000"/>
          </a:ln>
        </p:spPr>
        <p:txBody>
          <a:bodyPr tIns="91439" bIns="91439" anchor="ctr"/>
          <a:lstStyle/>
          <a:p>
            <a:pPr algn="ctr" defTabSz="822960">
              <a:defRPr sz="5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</p:txBody>
      </p:sp>
      <p:sp>
        <p:nvSpPr>
          <p:cNvPr id="70" name="Entities"/>
          <p:cNvSpPr txBox="1"/>
          <p:nvPr/>
        </p:nvSpPr>
        <p:spPr>
          <a:xfrm rot="16180697">
            <a:off x="4210144" y="3881986"/>
            <a:ext cx="2308861" cy="754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tIns="91439" bIns="91439" anchor="b">
            <a:spAutoFit/>
          </a:bodyPr>
          <a:lstStyle>
            <a:lvl1pPr algn="ctr" defTabSz="822960">
              <a:spcBef>
                <a:spcPts val="2300"/>
              </a:spcBef>
              <a:buClr>
                <a:srgbClr val="FF2600"/>
              </a:buClr>
              <a:buFont typeface="Arial"/>
              <a:defRPr b="1">
                <a:solidFill>
                  <a:schemeClr val="accent3">
                    <a:lumOff val="-7960"/>
                  </a:schemeClr>
                </a:solidFill>
                <a:uFill>
                  <a:solidFill>
                    <a:srgbClr val="FF2600"/>
                  </a:solidFill>
                </a:uFill>
                <a:latin typeface="Rockwell"/>
                <a:ea typeface="Rockwell"/>
                <a:cs typeface="Rockwell"/>
                <a:sym typeface="Rockwell"/>
              </a:defRPr>
            </a:lvl1pPr>
          </a:lstStyle>
          <a:p>
            <a:r>
              <a:t>Entities</a:t>
            </a:r>
          </a:p>
        </p:txBody>
      </p:sp>
      <p:pic>
        <p:nvPicPr>
          <p:cNvPr id="71" name="data-table.tiff" descr="A data table examp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2759" y="2628130"/>
            <a:ext cx="5284718" cy="33054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abular data (Simple structured data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Tabular data (Simple structured data)</a:t>
            </a:r>
          </a:p>
        </p:txBody>
      </p:sp>
      <p:sp>
        <p:nvSpPr>
          <p:cNvPr id="74" name="Collection of records, each of which consists of a fixed set of attributes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329184">
              <a:spcBef>
                <a:spcPts val="400"/>
              </a:spcBef>
              <a:defRPr sz="1728"/>
            </a:lvl1pPr>
          </a:lstStyle>
          <a:p>
            <a:r>
              <a:t>Collection of records, each of which consists of a fixed set of attributes </a:t>
            </a:r>
          </a:p>
        </p:txBody>
      </p:sp>
      <p:sp>
        <p:nvSpPr>
          <p:cNvPr id="75" name="Rectangl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80940" y="5546761"/>
            <a:ext cx="3963083" cy="1136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76" name="Image" descr="Image"/>
          <p:cNvPicPr>
            <a:picLocks noChangeAspect="1"/>
          </p:cNvPicPr>
          <p:nvPr/>
        </p:nvPicPr>
        <p:blipFill>
          <a:blip r:embed="rId2"/>
          <a:srcRect t="12079"/>
          <a:stretch>
            <a:fillRect/>
          </a:stretch>
        </p:blipFill>
        <p:spPr>
          <a:xfrm>
            <a:off x="1904992" y="2197187"/>
            <a:ext cx="8824125" cy="39612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tructured data (relational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Structured data (relational)</a:t>
            </a:r>
          </a:p>
        </p:txBody>
      </p:sp>
      <p:sp>
        <p:nvSpPr>
          <p:cNvPr id="79" name="Collection of data items, each with varying properties, as well as relations among the items, e.g., relational databases, graph data (organization of information is specified by data schema/model)"/>
          <p:cNvSpPr txBox="1">
            <a:spLocks noGrp="1"/>
          </p:cNvSpPr>
          <p:nvPr>
            <p:ph type="body" sz="quarter" idx="1"/>
          </p:nvPr>
        </p:nvSpPr>
        <p:spPr>
          <a:xfrm>
            <a:off x="2245404" y="1632494"/>
            <a:ext cx="8138119" cy="774161"/>
          </a:xfrm>
          <a:prstGeom prst="rect">
            <a:avLst/>
          </a:prstGeom>
        </p:spPr>
        <p:txBody>
          <a:bodyPr/>
          <a:lstStyle>
            <a:lvl1pPr defTabSz="329184">
              <a:spcBef>
                <a:spcPts val="400"/>
              </a:spcBef>
              <a:defRPr sz="1728"/>
            </a:lvl1pPr>
          </a:lstStyle>
          <a:p>
            <a:r>
              <a:t>Collection of data items, each with varying properties, as well as relations among the items, e.g., relational databases, graph data (organization of information is specified by data schema/model) </a:t>
            </a:r>
          </a:p>
        </p:txBody>
      </p:sp>
      <p:sp>
        <p:nvSpPr>
          <p:cNvPr id="80" name="Rectangl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80940" y="5546761"/>
            <a:ext cx="3963083" cy="1136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371" y="2769561"/>
            <a:ext cx="3734852" cy="3831235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342" y="2905674"/>
            <a:ext cx="4721134" cy="35590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emi-structured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Semi-structured data</a:t>
            </a:r>
          </a:p>
        </p:txBody>
      </p:sp>
      <p:sp>
        <p:nvSpPr>
          <p:cNvPr id="85" name="Collection of data items with less formal structure than relational data, but with some tags or markers to delineate semantic elements of items (i.e., properties), e.g., HTML, XML, or JSON"/>
          <p:cNvSpPr txBox="1">
            <a:spLocks noGrp="1"/>
          </p:cNvSpPr>
          <p:nvPr>
            <p:ph type="body" sz="quarter" idx="1"/>
          </p:nvPr>
        </p:nvSpPr>
        <p:spPr>
          <a:xfrm>
            <a:off x="2245404" y="1632494"/>
            <a:ext cx="8138119" cy="774161"/>
          </a:xfrm>
          <a:prstGeom prst="rect">
            <a:avLst/>
          </a:prstGeom>
        </p:spPr>
        <p:txBody>
          <a:bodyPr/>
          <a:lstStyle>
            <a:lvl1pPr defTabSz="329184">
              <a:spcBef>
                <a:spcPts val="400"/>
              </a:spcBef>
              <a:defRPr sz="1728"/>
            </a:lvl1pPr>
          </a:lstStyle>
          <a:p>
            <a:r>
              <a:t>Collection of data items with less formal structure than relational data, but with some tags or markers to delineate semantic elements of items (i.e., properties), e.g., HTML, XML, or JSON  </a:t>
            </a:r>
          </a:p>
        </p:txBody>
      </p:sp>
      <p:sp>
        <p:nvSpPr>
          <p:cNvPr id="86" name="Rectangl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80940" y="5546761"/>
            <a:ext cx="3963083" cy="1136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8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52" y="2905674"/>
            <a:ext cx="5898948" cy="2935713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Image" descr="Image"/>
          <p:cNvPicPr>
            <a:picLocks noChangeAspect="1"/>
          </p:cNvPicPr>
          <p:nvPr/>
        </p:nvPicPr>
        <p:blipFill>
          <a:blip r:embed="rId3"/>
          <a:srcRect b="29034"/>
          <a:stretch>
            <a:fillRect/>
          </a:stretch>
        </p:blipFill>
        <p:spPr>
          <a:xfrm>
            <a:off x="6495858" y="2751114"/>
            <a:ext cx="5386513" cy="40728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Unstructured data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Unstructured data</a:t>
            </a:r>
          </a:p>
        </p:txBody>
      </p:sp>
      <p:sp>
        <p:nvSpPr>
          <p:cNvPr id="91" name="Data that is not organized according to a predefined structure (e.g., free text, videos, photos, music, messages, etc.)"/>
          <p:cNvSpPr txBox="1">
            <a:spLocks noGrp="1"/>
          </p:cNvSpPr>
          <p:nvPr>
            <p:ph type="body" sz="quarter" idx="1"/>
          </p:nvPr>
        </p:nvSpPr>
        <p:spPr>
          <a:xfrm>
            <a:off x="2245404" y="1632494"/>
            <a:ext cx="8138119" cy="512142"/>
          </a:xfrm>
          <a:prstGeom prst="rect">
            <a:avLst/>
          </a:prstGeom>
        </p:spPr>
        <p:txBody>
          <a:bodyPr/>
          <a:lstStyle/>
          <a:p>
            <a:pPr defTabSz="329184">
              <a:spcBef>
                <a:spcPts val="400"/>
              </a:spcBef>
              <a:defRPr sz="1728"/>
            </a:pPr>
            <a:r>
              <a:t>Data that is not organized according to a predefined structure</a:t>
            </a:r>
            <a:br/>
            <a:r>
              <a:t>(e.g., free text, videos, photos, music, messages, etc.)</a:t>
            </a:r>
          </a:p>
        </p:txBody>
      </p:sp>
      <p:sp>
        <p:nvSpPr>
          <p:cNvPr id="92" name="Rectangle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280940" y="5546761"/>
            <a:ext cx="3963083" cy="11366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93" name="Lack of structure makes it more difficult to search for and analyze patterns"/>
          <p:cNvSpPr txBox="1"/>
          <p:nvPr/>
        </p:nvSpPr>
        <p:spPr>
          <a:xfrm>
            <a:off x="333356" y="3800759"/>
            <a:ext cx="1833504" cy="1417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spcBef>
                <a:spcPts val="500"/>
              </a:spcBef>
              <a:defRPr>
                <a:solidFill>
                  <a:srgbClr val="3E4358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Lack of structure makes it more difficult to search for and analyze patterns </a:t>
            </a:r>
          </a:p>
        </p:txBody>
      </p:sp>
      <p:pic>
        <p:nvPicPr>
          <p:cNvPr id="9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349" y="2444885"/>
            <a:ext cx="7659302" cy="412921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ommon data forma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Common data formats</a:t>
            </a:r>
          </a:p>
        </p:txBody>
      </p:sp>
      <p:sp>
        <p:nvSpPr>
          <p:cNvPr id="97" name="Body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8" name="Body Text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CSV (comma separate values)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JSON (Javascript object notation) 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HTML/XML (hypertext markup language / extensible markup language)</a:t>
            </a:r>
          </a:p>
          <a:p>
            <a:pPr marL="274320" indent="-274320">
              <a:spcBef>
                <a:spcPts val="1800"/>
              </a:spcBef>
              <a:buFontTx/>
              <a:buChar char="▪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SQL and NoSQL databases (SQL=structured query language)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Initial data tas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Initial data tasks</a:t>
            </a:r>
          </a:p>
        </p:txBody>
      </p:sp>
      <p:sp>
        <p:nvSpPr>
          <p:cNvPr id="101" name="Read data into internal memory data structur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Read data into internal memory data structure</a:t>
            </a:r>
          </a:p>
        </p:txBody>
      </p:sp>
      <p:sp>
        <p:nvSpPr>
          <p:cNvPr id="102" name="Body Text"/>
          <p:cNvSpPr>
            <a:spLocks noGrp="1"/>
          </p:cNvSpPr>
          <p:nvPr>
            <p:ph type="body" idx="13"/>
          </p:nvPr>
        </p:nvSpPr>
        <p:spPr>
          <a:xfrm>
            <a:off x="2251287" y="2217739"/>
            <a:ext cx="9703542" cy="41615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263347" indent="-263347" defTabSz="438911">
              <a:spcBef>
                <a:spcPts val="1700"/>
              </a:spcBef>
              <a:buFontTx/>
              <a:buChar char="▪"/>
              <a:defRPr sz="1727">
                <a:latin typeface="Arial"/>
                <a:ea typeface="Arial"/>
                <a:cs typeface="Arial"/>
                <a:sym typeface="Arial"/>
              </a:defRPr>
            </a:pPr>
            <a:r>
              <a:t>Read in data from file, parse, and store in internal data structure</a:t>
            </a:r>
          </a:p>
          <a:p>
            <a:pPr marL="263347" indent="-263347" defTabSz="438911">
              <a:spcBef>
                <a:spcPts val="1700"/>
              </a:spcBef>
              <a:buFontTx/>
              <a:buChar char="▪"/>
              <a:defRPr sz="1727">
                <a:latin typeface="Arial"/>
                <a:ea typeface="Arial"/>
                <a:cs typeface="Arial"/>
                <a:sym typeface="Arial"/>
              </a:defRPr>
            </a:pPr>
            <a:r>
              <a:t>Data structures for tabular data:</a:t>
            </a:r>
          </a:p>
          <a:p>
            <a:pPr marL="702259" lvl="1" indent="-263347" defTabSz="438911">
              <a:spcBef>
                <a:spcPts val="1700"/>
              </a:spcBef>
              <a:buFontTx/>
              <a:buChar char="▪"/>
              <a:defRPr sz="1727">
                <a:latin typeface="Arial"/>
                <a:ea typeface="Arial"/>
                <a:cs typeface="Arial"/>
                <a:sym typeface="Arial"/>
              </a:defRPr>
            </a:pPr>
            <a:r>
              <a:t>Single example can be stored in:</a:t>
            </a:r>
          </a:p>
          <a:p>
            <a:pPr marL="1141171" lvl="2" indent="-263347" defTabSz="438911">
              <a:spcBef>
                <a:spcPts val="1700"/>
              </a:spcBef>
              <a:buFontTx/>
              <a:buChar char="▪"/>
              <a:defRPr sz="1727">
                <a:latin typeface="Arial"/>
                <a:ea typeface="Arial"/>
                <a:cs typeface="Arial"/>
                <a:sym typeface="Arial"/>
              </a:defRPr>
            </a:pPr>
            <a:r>
              <a:t>Vector or list</a:t>
            </a:r>
          </a:p>
          <a:p>
            <a:pPr marL="1141171" lvl="2" indent="-263347" defTabSz="438911">
              <a:spcBef>
                <a:spcPts val="1700"/>
              </a:spcBef>
              <a:buFontTx/>
              <a:buChar char="▪"/>
              <a:defRPr sz="1727">
                <a:latin typeface="Arial"/>
                <a:ea typeface="Arial"/>
                <a:cs typeface="Arial"/>
                <a:sym typeface="Arial"/>
              </a:defRPr>
            </a:pPr>
            <a:r>
              <a:t>Dictionary (key=attribute name, value=attribute value)</a:t>
            </a:r>
          </a:p>
          <a:p>
            <a:pPr marL="702259" lvl="1" indent="-263347" defTabSz="438911">
              <a:spcBef>
                <a:spcPts val="1700"/>
              </a:spcBef>
              <a:buFontTx/>
              <a:buChar char="▪"/>
              <a:defRPr sz="1727">
                <a:latin typeface="Arial"/>
                <a:ea typeface="Arial"/>
                <a:cs typeface="Arial"/>
                <a:sym typeface="Arial"/>
              </a:defRPr>
            </a:pPr>
            <a:r>
              <a:t>Set of examples can be stored in:</a:t>
            </a:r>
          </a:p>
          <a:p>
            <a:pPr marL="1141171" lvl="2" indent="-263347" defTabSz="438911">
              <a:spcBef>
                <a:spcPts val="1700"/>
              </a:spcBef>
              <a:buFontTx/>
              <a:buChar char="▪"/>
              <a:defRPr sz="1727">
                <a:latin typeface="Arial"/>
                <a:ea typeface="Arial"/>
                <a:cs typeface="Arial"/>
                <a:sym typeface="Arial"/>
              </a:defRPr>
            </a:pPr>
            <a:r>
              <a:t>Matrix or list of lists/dictionaries</a:t>
            </a:r>
          </a:p>
          <a:p>
            <a:pPr marL="1141171" lvl="2" indent="-263347" defTabSz="438911">
              <a:spcBef>
                <a:spcPts val="1700"/>
              </a:spcBef>
              <a:buFontTx/>
              <a:buChar char="▪"/>
              <a:defRPr sz="1727">
                <a:latin typeface="Arial"/>
                <a:ea typeface="Arial"/>
                <a:cs typeface="Arial"/>
                <a:sym typeface="Arial"/>
              </a:defRPr>
            </a:pPr>
            <a:r>
              <a:t>Dictionary (key=example id, value=example data) </a:t>
            </a:r>
          </a:p>
          <a:p>
            <a:pPr marL="1141171" lvl="2" indent="-263347" defTabSz="438911">
              <a:spcBef>
                <a:spcPts val="1700"/>
              </a:spcBef>
              <a:buFontTx/>
              <a:buChar char="▪"/>
              <a:defRPr sz="1727">
                <a:latin typeface="Arial"/>
                <a:ea typeface="Arial"/>
                <a:cs typeface="Arial"/>
                <a:sym typeface="Arial"/>
              </a:defRPr>
            </a:pPr>
            <a:r>
              <a:t>Data frame (table-like data structure in Pandas)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C28E0E"/>
      </a:accent1>
      <a:accent2>
        <a:srgbClr val="98700D"/>
      </a:accent2>
      <a:accent3>
        <a:srgbClr val="5B6870"/>
      </a:accent3>
      <a:accent4>
        <a:srgbClr val="849E2A"/>
      </a:accent4>
      <a:accent5>
        <a:srgbClr val="B36012"/>
      </a:accent5>
      <a:accent6>
        <a:srgbClr val="707070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C28E0E"/>
      </a:accent1>
      <a:accent2>
        <a:srgbClr val="98700D"/>
      </a:accent2>
      <a:accent3>
        <a:srgbClr val="5B6870"/>
      </a:accent3>
      <a:accent4>
        <a:srgbClr val="849E2A"/>
      </a:accent4>
      <a:accent5>
        <a:srgbClr val="B36012"/>
      </a:accent5>
      <a:accent6>
        <a:srgbClr val="707070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553</Words>
  <Application>Microsoft Macintosh PowerPoint</Application>
  <PresentationFormat>Widescreen</PresentationFormat>
  <Paragraphs>51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Rockwell</vt:lpstr>
      <vt:lpstr>Office Theme</vt:lpstr>
      <vt:lpstr>What is data?</vt:lpstr>
      <vt:lpstr>First step: obtain data</vt:lpstr>
      <vt:lpstr>What is data?</vt:lpstr>
      <vt:lpstr>Tabular data (Simple structured data)</vt:lpstr>
      <vt:lpstr>Structured data (relational)</vt:lpstr>
      <vt:lpstr>Semi-structured data</vt:lpstr>
      <vt:lpstr>Unstructured data</vt:lpstr>
      <vt:lpstr>Common data formats</vt:lpstr>
      <vt:lpstr>Initial data tasks</vt:lpstr>
      <vt:lpstr>CSV Files</vt:lpstr>
      <vt:lpstr>XML/HTML Files</vt:lpstr>
      <vt:lpstr>JSON Files</vt:lpstr>
      <vt:lpstr>JSON Files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JD Weagley</cp:lastModifiedBy>
  <cp:revision>1</cp:revision>
  <dcterms:modified xsi:type="dcterms:W3CDTF">2024-09-06T16:36:34Z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2024-09-06T16:36:34Z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d907d13e-3a67-41b1-bf3b-8194b5651918</vt:lpwstr>
  </property>
  <property fmtid="{D5CDD505-2E9C-101B-9397-08002B2CF9AE}" pid="8" name="MSIP_Label_4044bd30-2ed7-4c9d-9d12-46200872a97b_ContentBits">
    <vt:lpwstr>0</vt:lpwstr>
  </property>
</Properties>
</file>

<file path=docProps/thumbnail.jpeg>
</file>